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"/>
  </p:notesMasterIdLst>
  <p:sldIdLst>
    <p:sldId id="273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4472C4"/>
    <a:srgbClr val="CC3333"/>
    <a:srgbClr val="324D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854" autoAdjust="0"/>
    <p:restoredTop sz="90379" autoAdjust="0"/>
  </p:normalViewPr>
  <p:slideViewPr>
    <p:cSldViewPr snapToGrid="0">
      <p:cViewPr varScale="1">
        <p:scale>
          <a:sx n="111" d="100"/>
          <a:sy n="111" d="100"/>
        </p:scale>
        <p:origin x="1192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32FDBA-18FC-443A-A6F0-AB0F181FD8B2}" type="datetimeFigureOut">
              <a:rPr lang="en-US" smtClean="0"/>
              <a:t>4/11/19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2120DA-E3AD-4905-9CC7-1BAD8FCE5C3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98003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Talking Points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Once big circle that pick up the value/ sales &amp; identify &amp; grow = 2 interrelated circles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Eliminate sales funnel multi-steps = referral process/ business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2120DA-E3AD-4905-9CC7-1BAD8FCE5C30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16708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9A5874-2D3A-497B-AD93-7B2E20C659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58EB46E-BD32-418A-8A5C-92C621E65C3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54DF3A-A4AB-431F-827B-48D2282EAB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998DD-252E-4726-B59B-B560130E2FA6}" type="datetime1">
              <a:rPr lang="en-US" smtClean="0"/>
              <a:t>4/11/19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BBCCCF-BEAD-4C80-B525-9BC65B679B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E042FA-256E-424C-BB7B-89DF9B4B3A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6EFC1-37B3-40AC-9C2D-DABD6F26D7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68427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4A7771-8ED8-4CC9-9A71-C414472315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1BBEBC6-A15E-40B6-81FF-16568EC1C2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76CA38-F856-4EBC-93FF-BAF86C62D4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89BFF-CD60-4FFB-B189-6FB902F2C9E7}" type="datetime1">
              <a:rPr lang="en-US" smtClean="0"/>
              <a:t>4/11/19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329F4D-E57F-4AE1-82D8-9E5604DC27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7A377C-FD98-4834-8835-4DC22E9D08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6EFC1-37B3-40AC-9C2D-DABD6F26D7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54425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DBBB575-46F2-4A32-9DEA-D2D359718A3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F16FA5A-17CD-4A4B-9FDA-2D6D81A413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2C3A5D-AEAD-431D-B642-8141C1C53E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2520A-D1C8-4CD8-AF88-CFCB283EB1C4}" type="datetime1">
              <a:rPr lang="en-US" smtClean="0"/>
              <a:t>4/11/19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7604BF-5446-472A-913B-3CEA32D6FB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088E25-9F4D-4BA9-AEE2-ABD88BBF91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6EFC1-37B3-40AC-9C2D-DABD6F26D7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97699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41CAC9-D05D-4D02-AB0A-E5C41F8259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CB070D-936E-4257-8EAD-7BC113BB9C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60EABC-4555-4BB8-B6D2-26680E092B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410F9-CC33-44B5-BEC7-812FFCF85A5B}" type="datetime1">
              <a:rPr lang="en-US" smtClean="0"/>
              <a:t>4/11/19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7E09C2-2E31-4454-B3C9-4F774D11B5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72E760-C36A-4513-8132-50126FDC91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6EFC1-37B3-40AC-9C2D-DABD6F26D7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23513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34EE43-560F-4A83-82AF-1AEC30533F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4F25A1-C4FC-41B5-8A1F-437378B3E7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725839-3923-42B2-BC47-ACA8821F5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A0448-A96E-431D-B5A3-01656D3EB26A}" type="datetime1">
              <a:rPr lang="en-US" smtClean="0"/>
              <a:t>4/11/19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B634A7-D5D8-4667-ABE6-903FFA97CE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170833-426F-4815-9F40-568D435393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6EFC1-37B3-40AC-9C2D-DABD6F26D7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88444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C23065-5630-4730-A269-417DBA4783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AB7DA8-4078-40CB-9752-C11D7A6AA03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6DF0833-642E-4EB6-BDE4-A77B7E4538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0D4E929-7CE8-43BB-B6C3-64231E63E6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6ED7A-1DFD-4208-A065-BC1CB64B6FAA}" type="datetime1">
              <a:rPr lang="en-US" smtClean="0"/>
              <a:t>4/11/19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022117-DA70-4F9C-B617-C57B7BBB34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87B64F-4ACE-4228-9147-D87B56EFC1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6EFC1-37B3-40AC-9C2D-DABD6F26D7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28930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5EC376-7589-45F9-A2EF-D608D52FEB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6F3C59-348D-4B42-8673-FF2AB9F38D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D93DD5F-9CDE-4F4B-881A-FE99BEA9EC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79104EA-C57D-4294-8A49-E88253AE7DC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3A43C6F-309D-451F-A017-85CDA426396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1A3A165-A9E1-4E7D-8D2A-3F1B658FAD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E1928-7253-4E49-BE5A-BF2AF4FD891C}" type="datetime1">
              <a:rPr lang="en-US" smtClean="0"/>
              <a:t>4/11/19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C3A6A13-060F-4B01-AB27-BAA68A7DCF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05F1E1C-B297-4659-93E6-50881CF50B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6EFC1-37B3-40AC-9C2D-DABD6F26D7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76804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37F833-ACE5-4B08-87D8-32DDAF0CA6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00F164D-704F-4070-9089-BAB0EF14C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E1219-A6FB-457E-BA42-4CD799DF9B1D}" type="datetime1">
              <a:rPr lang="en-US" smtClean="0"/>
              <a:t>4/11/19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63F3F42-375D-4A67-A2B8-2749E0810D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78D4F25-76A9-4732-9D3C-6B4B3276EB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6EFC1-37B3-40AC-9C2D-DABD6F26D7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41911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E69BCA4-E144-40C3-8AE3-0507215ECA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3CF8B-7624-4F6E-92CA-77105F1BB636}" type="datetime1">
              <a:rPr lang="en-US" smtClean="0"/>
              <a:t>4/11/19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404D435-76EC-4E93-9BEE-01142110A2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FB135E-6890-4241-94F4-5708B34E67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6EFC1-37B3-40AC-9C2D-DABD6F26D7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04372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252772-BC8A-42FC-8D66-77987E6452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075B81-E36B-4E7C-8633-F6533269EA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EF6F54E-2E3C-492F-9E53-5E17F91CCC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21A9C9B-DF8C-4246-9344-540DBF348A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1EC84-BCBD-43A3-A63E-CB2987A26C42}" type="datetime1">
              <a:rPr lang="en-US" smtClean="0"/>
              <a:t>4/11/19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0D2E11C-D698-4D56-9CE1-762CECFC20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C0EC8BA-C9F9-402F-9DAC-3E59A6FA51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6EFC1-37B3-40AC-9C2D-DABD6F26D7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06628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D29EE1-B172-4642-9F38-91E42775F8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8448643-E338-4752-A31B-0D179BB2A4D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C364F12-C2E5-4903-8A23-1252DB1F5F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D78E593-FB37-4E93-889E-1EBFE51868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B3D60-AF3F-4759-A59E-739B99E8434B}" type="datetime1">
              <a:rPr lang="en-US" smtClean="0"/>
              <a:t>4/11/19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52043C-B429-4163-9A63-92F20FAF78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1A3284-8DCC-4129-B5EB-04B1DF0708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6EFC1-37B3-40AC-9C2D-DABD6F26D7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01443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967B880-A7A8-4AE7-9EAC-26A2303F05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6CF882-E36F-4231-A105-FFD7800A17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CC313F-4F5A-4686-A102-CF8998A7D47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B0A03C-8FF3-4E20-8D22-1DA0C67BFAB9}" type="datetime1">
              <a:rPr lang="en-US" smtClean="0"/>
              <a:t>4/11/19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291816-A18C-4620-AC39-7A09B9CB050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22631C-322C-4040-90D0-062361BD92E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6EFC1-37B3-40AC-9C2D-DABD6F26D7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7962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picture containing sitting&#10;&#10;Description automatically generated">
            <a:extLst>
              <a:ext uri="{FF2B5EF4-FFF2-40B4-BE49-F238E27FC236}">
                <a16:creationId xmlns:a16="http://schemas.microsoft.com/office/drawing/2014/main" id="{6E0BEAC2-77C9-B84B-A0D6-E9EB1EF0E48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6545977" y="1336666"/>
            <a:ext cx="5355377" cy="5355377"/>
          </a:xfrm>
          <a:prstGeom prst="rect">
            <a:avLst/>
          </a:prstGeom>
        </p:spPr>
      </p:pic>
      <p:pic>
        <p:nvPicPr>
          <p:cNvPr id="3" name="Picture 2" descr="A picture containing cup, table, tableware, indoor&#10;&#10;Description automatically generated">
            <a:extLst>
              <a:ext uri="{FF2B5EF4-FFF2-40B4-BE49-F238E27FC236}">
                <a16:creationId xmlns:a16="http://schemas.microsoft.com/office/drawing/2014/main" id="{B61A1733-00E0-434C-9368-A1E427D6E11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840" y="1675666"/>
            <a:ext cx="4793810" cy="4793810"/>
          </a:xfrm>
          <a:prstGeom prst="rect">
            <a:avLst/>
          </a:prstGeom>
        </p:spPr>
      </p:pic>
      <p:sp>
        <p:nvSpPr>
          <p:cNvPr id="7" name="Teardrop 6">
            <a:extLst>
              <a:ext uri="{FF2B5EF4-FFF2-40B4-BE49-F238E27FC236}">
                <a16:creationId xmlns:a16="http://schemas.microsoft.com/office/drawing/2014/main" id="{669FB7E2-B641-42A2-8AC8-B60DF1803161}"/>
              </a:ext>
            </a:extLst>
          </p:cNvPr>
          <p:cNvSpPr/>
          <p:nvPr/>
        </p:nvSpPr>
        <p:spPr>
          <a:xfrm rot="16200000">
            <a:off x="59822" y="-59820"/>
            <a:ext cx="1897170" cy="2016802"/>
          </a:xfrm>
          <a:prstGeom prst="teardrop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77C3724-B312-49D3-B771-8DF5AEE9D014}"/>
              </a:ext>
            </a:extLst>
          </p:cNvPr>
          <p:cNvSpPr txBox="1"/>
          <p:nvPr/>
        </p:nvSpPr>
        <p:spPr>
          <a:xfrm>
            <a:off x="-1409" y="300806"/>
            <a:ext cx="17946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</a:rPr>
              <a:t>Sales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AA00E66-1219-0146-9047-7F9943D91843}"/>
              </a:ext>
            </a:extLst>
          </p:cNvPr>
          <p:cNvSpPr txBox="1"/>
          <p:nvPr/>
        </p:nvSpPr>
        <p:spPr>
          <a:xfrm>
            <a:off x="1894554" y="1154354"/>
            <a:ext cx="37012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</a:lstStyle>
          <a:p>
            <a:r>
              <a:rPr lang="en-US" sz="3200" dirty="0"/>
              <a:t>Patient Sales Process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FC331F1-4901-1146-B982-5CFD4FC4BCDC}"/>
              </a:ext>
            </a:extLst>
          </p:cNvPr>
          <p:cNvSpPr txBox="1"/>
          <p:nvPr/>
        </p:nvSpPr>
        <p:spPr>
          <a:xfrm>
            <a:off x="3175803" y="5228584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Sale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FBB694E-A655-F441-A777-62F1DD1D7D6D}"/>
              </a:ext>
            </a:extLst>
          </p:cNvPr>
          <p:cNvSpPr txBox="1"/>
          <p:nvPr/>
        </p:nvSpPr>
        <p:spPr>
          <a:xfrm>
            <a:off x="2764954" y="2616545"/>
            <a:ext cx="13910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Discovery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0A947B8-1332-8945-82AD-FB9CDF5856D9}"/>
              </a:ext>
            </a:extLst>
          </p:cNvPr>
          <p:cNvSpPr txBox="1"/>
          <p:nvPr/>
        </p:nvSpPr>
        <p:spPr>
          <a:xfrm>
            <a:off x="2757400" y="3170756"/>
            <a:ext cx="135165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/>
              <a:t>Visit Clinic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2F5AEE5-49BC-2240-BEE9-6BC6F1E3A6DF}"/>
              </a:ext>
            </a:extLst>
          </p:cNvPr>
          <p:cNvSpPr txBox="1"/>
          <p:nvPr/>
        </p:nvSpPr>
        <p:spPr>
          <a:xfrm>
            <a:off x="2778046" y="3711016"/>
            <a:ext cx="137197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/>
              <a:t>Evaluation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CE9C6078-E2E8-344F-BC56-6E4939679B9E}"/>
              </a:ext>
            </a:extLst>
          </p:cNvPr>
          <p:cNvSpPr txBox="1"/>
          <p:nvPr/>
        </p:nvSpPr>
        <p:spPr>
          <a:xfrm>
            <a:off x="2861753" y="4252825"/>
            <a:ext cx="11569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Treatment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585C9D76-9775-6641-B9D5-5103266FB366}"/>
              </a:ext>
            </a:extLst>
          </p:cNvPr>
          <p:cNvSpPr txBox="1"/>
          <p:nvPr/>
        </p:nvSpPr>
        <p:spPr>
          <a:xfrm>
            <a:off x="3088226" y="4718996"/>
            <a:ext cx="7040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Value</a:t>
            </a: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69DDE4EF-0CC3-724C-83EC-A907F8B10B2B}"/>
              </a:ext>
            </a:extLst>
          </p:cNvPr>
          <p:cNvSpPr/>
          <p:nvPr/>
        </p:nvSpPr>
        <p:spPr>
          <a:xfrm>
            <a:off x="1894857" y="4743832"/>
            <a:ext cx="3224932" cy="969504"/>
          </a:xfrm>
          <a:prstGeom prst="ellipse">
            <a:avLst/>
          </a:prstGeom>
          <a:noFill/>
          <a:ln w="76200">
            <a:gradFill flip="none" rotWithShape="1">
              <a:gsLst>
                <a:gs pos="0">
                  <a:schemeClr val="accent1">
                    <a:lumMod val="67000"/>
                  </a:schemeClr>
                </a:gs>
                <a:gs pos="48000">
                  <a:schemeClr val="accent1">
                    <a:lumMod val="97000"/>
                    <a:lumOff val="3000"/>
                  </a:schemeClr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178DF6A5-54C4-514D-A86F-CF6E0CBF1494}"/>
              </a:ext>
            </a:extLst>
          </p:cNvPr>
          <p:cNvSpPr txBox="1"/>
          <p:nvPr/>
        </p:nvSpPr>
        <p:spPr>
          <a:xfrm>
            <a:off x="0" y="1075056"/>
            <a:ext cx="17946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</a:rPr>
              <a:t>Growth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2CD88201-1111-6B48-B196-0A25A50F1962}"/>
              </a:ext>
            </a:extLst>
          </p:cNvPr>
          <p:cNvSpPr txBox="1"/>
          <p:nvPr/>
        </p:nvSpPr>
        <p:spPr>
          <a:xfrm>
            <a:off x="64764" y="717793"/>
            <a:ext cx="17946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</a:rPr>
              <a:t>&amp;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AB1F8926-6ECB-AB4A-AF50-5517180A0E80}"/>
              </a:ext>
            </a:extLst>
          </p:cNvPr>
          <p:cNvSpPr txBox="1"/>
          <p:nvPr/>
        </p:nvSpPr>
        <p:spPr>
          <a:xfrm>
            <a:off x="6499609" y="1155738"/>
            <a:ext cx="535537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</a:lstStyle>
          <a:p>
            <a:r>
              <a:rPr lang="en-US" sz="3200" dirty="0"/>
              <a:t>Grow Clinical Referral Network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E0294F80-4863-0A45-80BD-B9EA584EDF47}"/>
              </a:ext>
            </a:extLst>
          </p:cNvPr>
          <p:cNvSpPr txBox="1"/>
          <p:nvPr/>
        </p:nvSpPr>
        <p:spPr>
          <a:xfrm>
            <a:off x="7937098" y="4813549"/>
            <a:ext cx="24978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Provide Treatment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078BA7BB-D11B-7144-8F81-46F586F73DD0}"/>
              </a:ext>
            </a:extLst>
          </p:cNvPr>
          <p:cNvSpPr txBox="1"/>
          <p:nvPr/>
        </p:nvSpPr>
        <p:spPr>
          <a:xfrm>
            <a:off x="8111471" y="5466606"/>
            <a:ext cx="2034468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/>
              <a:t>Invest in HILT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F5E984B4-5D6F-A04E-996B-9770A8265DD4}"/>
              </a:ext>
            </a:extLst>
          </p:cNvPr>
          <p:cNvSpPr txBox="1"/>
          <p:nvPr/>
        </p:nvSpPr>
        <p:spPr>
          <a:xfrm>
            <a:off x="8111471" y="4191270"/>
            <a:ext cx="222439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/>
              <a:t>Educate Clinicians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4D9A9863-3A9E-7D4B-8519-775C02E220EB}"/>
              </a:ext>
            </a:extLst>
          </p:cNvPr>
          <p:cNvSpPr txBox="1"/>
          <p:nvPr/>
        </p:nvSpPr>
        <p:spPr>
          <a:xfrm>
            <a:off x="8328646" y="3569943"/>
            <a:ext cx="1714765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900" dirty="0"/>
              <a:t>Word of Mouth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2DA47F37-5923-2544-B291-F33567013536}"/>
              </a:ext>
            </a:extLst>
          </p:cNvPr>
          <p:cNvSpPr txBox="1"/>
          <p:nvPr/>
        </p:nvSpPr>
        <p:spPr>
          <a:xfrm>
            <a:off x="8644338" y="2892294"/>
            <a:ext cx="106618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/>
              <a:t>Results 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1B3E5D24-D7F2-A045-88CB-070BDA1F6971}"/>
              </a:ext>
            </a:extLst>
          </p:cNvPr>
          <p:cNvSpPr txBox="1"/>
          <p:nvPr/>
        </p:nvSpPr>
        <p:spPr>
          <a:xfrm>
            <a:off x="8799348" y="2260961"/>
            <a:ext cx="8175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Grow</a:t>
            </a:r>
            <a:r>
              <a:rPr lang="en-US" sz="2400" dirty="0"/>
              <a:t> </a:t>
            </a:r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63B660AC-B55B-AB4D-94D0-158F0944B4EC}"/>
              </a:ext>
            </a:extLst>
          </p:cNvPr>
          <p:cNvSpPr/>
          <p:nvPr/>
        </p:nvSpPr>
        <p:spPr>
          <a:xfrm>
            <a:off x="7564832" y="2118078"/>
            <a:ext cx="3224932" cy="1291112"/>
          </a:xfrm>
          <a:prstGeom prst="ellipse">
            <a:avLst/>
          </a:prstGeom>
          <a:noFill/>
          <a:ln w="76200">
            <a:gradFill flip="none" rotWithShape="1">
              <a:gsLst>
                <a:gs pos="0">
                  <a:schemeClr val="accent6">
                    <a:lumMod val="67000"/>
                  </a:schemeClr>
                </a:gs>
                <a:gs pos="48000">
                  <a:schemeClr val="accent6">
                    <a:lumMod val="97000"/>
                    <a:lumOff val="3000"/>
                  </a:schemeClr>
                </a:gs>
                <a:gs pos="100000">
                  <a:schemeClr val="accent6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44" name="Elbow Connector 43">
            <a:extLst>
              <a:ext uri="{FF2B5EF4-FFF2-40B4-BE49-F238E27FC236}">
                <a16:creationId xmlns:a16="http://schemas.microsoft.com/office/drawing/2014/main" id="{8BDEEA3E-1790-3147-AF2C-F47D4B9D8E91}"/>
              </a:ext>
            </a:extLst>
          </p:cNvPr>
          <p:cNvCxnSpPr>
            <a:cxnSpLocks/>
            <a:stCxn id="24" idx="6"/>
            <a:endCxn id="52" idx="2"/>
          </p:cNvCxnSpPr>
          <p:nvPr/>
        </p:nvCxnSpPr>
        <p:spPr>
          <a:xfrm flipV="1">
            <a:off x="5119789" y="4420689"/>
            <a:ext cx="1352484" cy="807895"/>
          </a:xfrm>
          <a:prstGeom prst="bentConnector2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Elbow Connector 46">
            <a:extLst>
              <a:ext uri="{FF2B5EF4-FFF2-40B4-BE49-F238E27FC236}">
                <a16:creationId xmlns:a16="http://schemas.microsoft.com/office/drawing/2014/main" id="{1B0A6E25-DCB9-D74C-BB3C-827D99236A06}"/>
              </a:ext>
            </a:extLst>
          </p:cNvPr>
          <p:cNvCxnSpPr>
            <a:cxnSpLocks/>
            <a:stCxn id="39" idx="2"/>
            <a:endCxn id="52" idx="0"/>
          </p:cNvCxnSpPr>
          <p:nvPr/>
        </p:nvCxnSpPr>
        <p:spPr>
          <a:xfrm rot="10800000" flipV="1">
            <a:off x="6472274" y="2763634"/>
            <a:ext cx="1092559" cy="826058"/>
          </a:xfrm>
          <a:prstGeom prst="bentConnector2">
            <a:avLst/>
          </a:prstGeom>
          <a:ln w="38100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>
            <a:extLst>
              <a:ext uri="{FF2B5EF4-FFF2-40B4-BE49-F238E27FC236}">
                <a16:creationId xmlns:a16="http://schemas.microsoft.com/office/drawing/2014/main" id="{4A61B713-C4EF-2A46-84BB-29E4D7323FD2}"/>
              </a:ext>
            </a:extLst>
          </p:cNvPr>
          <p:cNvSpPr txBox="1"/>
          <p:nvPr/>
        </p:nvSpPr>
        <p:spPr>
          <a:xfrm>
            <a:off x="5346644" y="3589692"/>
            <a:ext cx="225125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/>
              <a:t>Laser Advanced </a:t>
            </a:r>
          </a:p>
          <a:p>
            <a:pPr algn="ctr"/>
            <a:r>
              <a:rPr lang="en-US" sz="2400" b="1" dirty="0"/>
              <a:t>HILT Solution</a:t>
            </a:r>
          </a:p>
        </p:txBody>
      </p:sp>
    </p:spTree>
    <p:extLst>
      <p:ext uri="{BB962C8B-B14F-4D97-AF65-F5344CB8AC3E}">
        <p14:creationId xmlns:p14="http://schemas.microsoft.com/office/powerpoint/2010/main" val="11007379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10192</TotalTime>
  <Words>63</Words>
  <Application>Microsoft Macintosh PowerPoint</Application>
  <PresentationFormat>Widescreen</PresentationFormat>
  <Paragraphs>23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Avance Demo</dc:title>
  <dc:creator>William Lindstrom</dc:creator>
  <cp:lastModifiedBy>William Gladhart</cp:lastModifiedBy>
  <cp:revision>244</cp:revision>
  <cp:lastPrinted>2018-08-23T16:42:18Z</cp:lastPrinted>
  <dcterms:created xsi:type="dcterms:W3CDTF">2018-08-13T21:59:04Z</dcterms:created>
  <dcterms:modified xsi:type="dcterms:W3CDTF">2019-04-11T18:06:25Z</dcterms:modified>
</cp:coreProperties>
</file>